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463" r:id="rId2"/>
    <p:sldId id="488" r:id="rId3"/>
    <p:sldId id="489" r:id="rId4"/>
    <p:sldId id="490" r:id="rId5"/>
    <p:sldId id="491" r:id="rId6"/>
    <p:sldId id="492" r:id="rId7"/>
    <p:sldId id="493" r:id="rId8"/>
    <p:sldId id="47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4ED609-9FC4-4A5C-82E2-C1AC3DEA768E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21753A-C05B-44C3-8CB4-0FCC33CDCB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811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67475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83353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47420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0254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40062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395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7.11.2021.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3581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7.11.2021.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82175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7.11.2021.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38331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7611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9865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7.11.2021.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9703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19138/204/67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:a16="http://schemas.microsoft.com/office/drawing/2014/main" id="{68A4132F-DEC6-4332-A00C-A11AD4519B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64965EAE-E41A-435F-B993-07E824B6C9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" y="0"/>
            <a:ext cx="7539895" cy="6858000"/>
          </a:xfrm>
          <a:custGeom>
            <a:avLst/>
            <a:gdLst>
              <a:gd name="connsiteX0" fmla="*/ 7539895 w 7539895"/>
              <a:gd name="connsiteY0" fmla="*/ 6858000 h 6858000"/>
              <a:gd name="connsiteX1" fmla="*/ 0 w 7539895"/>
              <a:gd name="connsiteY1" fmla="*/ 6858000 h 6858000"/>
              <a:gd name="connsiteX2" fmla="*/ 0 w 7539895"/>
              <a:gd name="connsiteY2" fmla="*/ 0 h 6858000"/>
              <a:gd name="connsiteX3" fmla="*/ 4363741 w 753989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39895" h="6858000">
                <a:moveTo>
                  <a:pt x="753989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4363741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152F8994-E6D4-4311-9548-C3607BC436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0"/>
            <a:ext cx="7092985" cy="6858000"/>
          </a:xfrm>
          <a:custGeom>
            <a:avLst/>
            <a:gdLst>
              <a:gd name="connsiteX0" fmla="*/ 7092985 w 7092985"/>
              <a:gd name="connsiteY0" fmla="*/ 6858000 h 6858000"/>
              <a:gd name="connsiteX1" fmla="*/ 0 w 7092985"/>
              <a:gd name="connsiteY1" fmla="*/ 6858000 h 6858000"/>
              <a:gd name="connsiteX2" fmla="*/ 0 w 7092985"/>
              <a:gd name="connsiteY2" fmla="*/ 0 h 6858000"/>
              <a:gd name="connsiteX3" fmla="*/ 3916831 w 709298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92985" h="6858000">
                <a:moveTo>
                  <a:pt x="709298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3916831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896045-540C-4474-B698-188DB7FAFA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5529943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dirty="0"/>
              <a:t>Unit </a:t>
            </a:r>
            <a:r>
              <a:rPr lang="hr-HR" sz="2800" dirty="0"/>
              <a:t>2</a:t>
            </a:r>
            <a:r>
              <a:rPr lang="en-US" sz="2800" dirty="0"/>
              <a:t>: </a:t>
            </a:r>
            <a:r>
              <a:rPr lang="hr-HR" sz="2800" dirty="0" err="1"/>
              <a:t>Culture</a:t>
            </a:r>
            <a:r>
              <a:rPr lang="hr-HR" sz="2800" dirty="0"/>
              <a:t> spot 2</a:t>
            </a:r>
            <a:br>
              <a:rPr lang="en-US" sz="2800" dirty="0"/>
            </a:br>
            <a:br>
              <a:rPr lang="en-US" sz="2800" dirty="0"/>
            </a:br>
            <a:r>
              <a:rPr lang="hr-HR" sz="2800" dirty="0" err="1"/>
              <a:t>Happy</a:t>
            </a:r>
            <a:r>
              <a:rPr lang="hr-HR" sz="2800" dirty="0"/>
              <a:t> Australia Day!</a:t>
            </a:r>
            <a:endParaRPr lang="en-US" sz="2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1DF726-47E0-4EC3-AB65-9DB957377ABC}"/>
              </a:ext>
            </a:extLst>
          </p:cNvPr>
          <p:cNvSpPr txBox="1"/>
          <p:nvPr/>
        </p:nvSpPr>
        <p:spPr>
          <a:xfrm>
            <a:off x="838199" y="1825625"/>
            <a:ext cx="4142091" cy="33995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ovoj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ćeš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lekciji</a:t>
            </a:r>
            <a:r>
              <a:rPr kumimoji="0" lang="hr-H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hr-HR" sz="2000" dirty="0">
                <a:solidFill>
                  <a:prstClr val="white"/>
                </a:solidFill>
                <a:latin typeface="Calibri" panose="020F0502020204030204"/>
              </a:rPr>
              <a:t>izraziti kritičko mišljenje o proslavama državnih praznika</a:t>
            </a:r>
            <a:r>
              <a:rPr lang="hr-HR" sz="2000" i="1" dirty="0">
                <a:solidFill>
                  <a:prstClr val="white"/>
                </a:solidFill>
                <a:latin typeface="Calibri" panose="020F0502020204030204"/>
              </a:rPr>
              <a:t>.</a:t>
            </a:r>
            <a:r>
              <a:rPr lang="hr-HR" sz="2000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kumimoji="0" lang="hr-H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A7D4603-C1D1-449D-AF5B-D4A5A91E7B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79093" y="394546"/>
            <a:ext cx="3936488" cy="7380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7EEA301-4B8B-40FE-BAA0-FCBC412AEB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437" b="2232"/>
          <a:stretch/>
        </p:blipFill>
        <p:spPr>
          <a:xfrm>
            <a:off x="7928136" y="1527184"/>
            <a:ext cx="3987445" cy="51483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9271031-65F0-4925-B372-568F46E69D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4438" y="3003145"/>
            <a:ext cx="2382054" cy="311418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2F12BCE-024B-4760-B616-C2F7318464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92356" y="3288472"/>
            <a:ext cx="2382054" cy="311419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36269645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E44B04-90B9-4469-8260-0C88FC8976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6401" y="538363"/>
            <a:ext cx="6001304" cy="4351338"/>
          </a:xfrm>
        </p:spPr>
        <p:txBody>
          <a:bodyPr/>
          <a:lstStyle/>
          <a:p>
            <a:r>
              <a:rPr lang="hr-HR" dirty="0"/>
              <a:t>Open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book</a:t>
            </a:r>
            <a:r>
              <a:rPr lang="hr-HR" dirty="0"/>
              <a:t>, </a:t>
            </a:r>
            <a:r>
              <a:rPr lang="hr-HR" dirty="0" err="1"/>
              <a:t>page</a:t>
            </a:r>
            <a:r>
              <a:rPr lang="hr-HR" dirty="0"/>
              <a:t> 46</a:t>
            </a:r>
          </a:p>
          <a:p>
            <a:r>
              <a:rPr lang="hr-HR" dirty="0" err="1"/>
              <a:t>Task</a:t>
            </a:r>
            <a:r>
              <a:rPr lang="hr-HR" dirty="0"/>
              <a:t> 1: </a:t>
            </a:r>
            <a:r>
              <a:rPr lang="hr-HR" dirty="0" err="1"/>
              <a:t>Answer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questions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Odgovori na pitanja u 1. zadatku.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5F147A-B13F-4E91-A07E-25663CE93E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45706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1EEB729-DAB1-4FD9-9D26-00035593ECE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58" t="20430" r="8665" b="11626"/>
          <a:stretch/>
        </p:blipFill>
        <p:spPr>
          <a:xfrm>
            <a:off x="2308194" y="3120102"/>
            <a:ext cx="7729678" cy="808920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85004DA-4364-4E77-B3F2-8EEA2329086A}"/>
              </a:ext>
            </a:extLst>
          </p:cNvPr>
          <p:cNvSpPr txBox="1"/>
          <p:nvPr/>
        </p:nvSpPr>
        <p:spPr>
          <a:xfrm>
            <a:off x="5486401" y="4003829"/>
            <a:ext cx="5601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Koje državne praznike imamo u Hrvatskoj? Kada se obilježavaju? Možeš li neke od njih prevesti na engleski?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2" name="Arrow: Curved Right 1">
            <a:extLst>
              <a:ext uri="{FF2B5EF4-FFF2-40B4-BE49-F238E27FC236}">
                <a16:creationId xmlns:a16="http://schemas.microsoft.com/office/drawing/2014/main" id="{C33CF79E-F142-4831-A86A-E8409F86306D}"/>
              </a:ext>
            </a:extLst>
          </p:cNvPr>
          <p:cNvSpPr/>
          <p:nvPr/>
        </p:nvSpPr>
        <p:spPr>
          <a:xfrm flipH="1">
            <a:off x="10098101" y="3422497"/>
            <a:ext cx="360932" cy="683581"/>
          </a:xfrm>
          <a:prstGeom prst="curv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662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DE95DD-2DD8-48E6-A0BE-741A527F99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1033" y="440709"/>
            <a:ext cx="10209319" cy="997474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2: Read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text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match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headings</a:t>
            </a:r>
            <a:r>
              <a:rPr lang="hr-HR" dirty="0"/>
              <a:t> to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paragraphs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Pročitaj tekst i spoji odlomke s podnaslovima. </a:t>
            </a:r>
            <a:r>
              <a:rPr lang="hr-HR" dirty="0"/>
              <a:t>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899D625-70A3-498E-8ED8-44828A5701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672" y="1438183"/>
            <a:ext cx="5405835" cy="5139463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7C88024-BE81-4A4C-B922-FF1C16EF15D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366"/>
          <a:stretch/>
        </p:blipFill>
        <p:spPr>
          <a:xfrm>
            <a:off x="6096000" y="2894355"/>
            <a:ext cx="5394145" cy="3133582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6733E32-EE78-462D-B6C5-835C5E82B7BE}"/>
              </a:ext>
            </a:extLst>
          </p:cNvPr>
          <p:cNvSpPr txBox="1"/>
          <p:nvPr/>
        </p:nvSpPr>
        <p:spPr>
          <a:xfrm>
            <a:off x="3320249" y="2249226"/>
            <a:ext cx="2281561" cy="37286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Crime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and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Punishment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FA118A2-1E87-4E1F-B79B-E9DE29D93B4E}"/>
              </a:ext>
            </a:extLst>
          </p:cNvPr>
          <p:cNvSpPr txBox="1"/>
          <p:nvPr/>
        </p:nvSpPr>
        <p:spPr>
          <a:xfrm>
            <a:off x="8692720" y="4456923"/>
            <a:ext cx="2049262" cy="37286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Australia Day </a:t>
            </a:r>
            <a:r>
              <a:rPr lang="hr-HR" i="1" dirty="0" err="1">
                <a:solidFill>
                  <a:srgbClr val="FF0000"/>
                </a:solidFill>
              </a:rPr>
              <a:t>Today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E47C8E-C24D-42A6-A1F9-76018D014580}"/>
              </a:ext>
            </a:extLst>
          </p:cNvPr>
          <p:cNvSpPr txBox="1"/>
          <p:nvPr/>
        </p:nvSpPr>
        <p:spPr>
          <a:xfrm>
            <a:off x="7830103" y="3051915"/>
            <a:ext cx="2334829" cy="37286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The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Stolen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Generations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E56EAB-4172-4FD3-94B4-61BFC522B0FE}"/>
              </a:ext>
            </a:extLst>
          </p:cNvPr>
          <p:cNvSpPr txBox="1"/>
          <p:nvPr/>
        </p:nvSpPr>
        <p:spPr>
          <a:xfrm>
            <a:off x="2521258" y="4945048"/>
            <a:ext cx="2947387" cy="37286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The</a:t>
            </a:r>
            <a:r>
              <a:rPr lang="hr-HR" i="1" dirty="0">
                <a:solidFill>
                  <a:srgbClr val="FF0000"/>
                </a:solidFill>
              </a:rPr>
              <a:t> Clash </a:t>
            </a:r>
            <a:r>
              <a:rPr lang="hr-HR" i="1" dirty="0" err="1">
                <a:solidFill>
                  <a:srgbClr val="FF0000"/>
                </a:solidFill>
              </a:rPr>
              <a:t>of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the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CIvilizations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41AF9E0-EE86-48E1-935D-85B023A52277}"/>
              </a:ext>
            </a:extLst>
          </p:cNvPr>
          <p:cNvSpPr txBox="1"/>
          <p:nvPr/>
        </p:nvSpPr>
        <p:spPr>
          <a:xfrm>
            <a:off x="1478464" y="3608743"/>
            <a:ext cx="2809451" cy="37286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All </a:t>
            </a:r>
            <a:r>
              <a:rPr lang="hr-HR" i="1" dirty="0" err="1">
                <a:solidFill>
                  <a:srgbClr val="FF0000"/>
                </a:solidFill>
              </a:rPr>
              <a:t>Aboard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the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Convict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Ship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987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841CD9-3DF9-408F-AD39-DED89D5F0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99463" y="369687"/>
            <a:ext cx="5619565" cy="2684231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3: Read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text</a:t>
            </a:r>
            <a:r>
              <a:rPr lang="hr-HR" dirty="0"/>
              <a:t> </a:t>
            </a:r>
            <a:r>
              <a:rPr lang="hr-HR" dirty="0" err="1"/>
              <a:t>again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match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words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definitions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Ponovno pročitaj tekst i poveži riječi i značenja.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769BFB7-CB83-4644-BE52-373D123728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5310217" cy="694233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B39E0D4-CF13-4DC7-AAB4-F3A7EDD023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2130" y="2398777"/>
            <a:ext cx="5396171" cy="3635541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5877E7A-CAF6-4143-B3C9-ACFA5194514A}"/>
              </a:ext>
            </a:extLst>
          </p:cNvPr>
          <p:cNvSpPr txBox="1"/>
          <p:nvPr/>
        </p:nvSpPr>
        <p:spPr>
          <a:xfrm>
            <a:off x="8397548" y="2956264"/>
            <a:ext cx="290743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/>
              <a:t>overcrowded</a:t>
            </a:r>
            <a:r>
              <a:rPr lang="hr-HR" dirty="0"/>
              <a:t> – prenapučen</a:t>
            </a:r>
          </a:p>
          <a:p>
            <a:r>
              <a:rPr lang="hr-HR" dirty="0" err="1"/>
              <a:t>petty</a:t>
            </a:r>
            <a:r>
              <a:rPr lang="hr-HR" dirty="0"/>
              <a:t> </a:t>
            </a:r>
            <a:r>
              <a:rPr lang="hr-HR" dirty="0" err="1"/>
              <a:t>theft</a:t>
            </a:r>
            <a:r>
              <a:rPr lang="hr-HR" dirty="0"/>
              <a:t> – sitna krađa</a:t>
            </a:r>
          </a:p>
          <a:p>
            <a:r>
              <a:rPr lang="hr-HR" dirty="0"/>
              <a:t>a </a:t>
            </a:r>
            <a:r>
              <a:rPr lang="hr-HR" dirty="0" err="1"/>
              <a:t>convict</a:t>
            </a:r>
            <a:r>
              <a:rPr lang="hr-HR" dirty="0"/>
              <a:t> – osuđenik</a:t>
            </a:r>
          </a:p>
          <a:p>
            <a:r>
              <a:rPr lang="hr-HR" dirty="0"/>
              <a:t>to </a:t>
            </a:r>
            <a:r>
              <a:rPr lang="hr-HR" dirty="0" err="1"/>
              <a:t>found</a:t>
            </a:r>
            <a:r>
              <a:rPr lang="hr-HR" dirty="0"/>
              <a:t> – osnovati</a:t>
            </a:r>
          </a:p>
          <a:p>
            <a:r>
              <a:rPr lang="hr-HR" dirty="0" err="1"/>
              <a:t>indigenous</a:t>
            </a:r>
            <a:r>
              <a:rPr lang="hr-HR" dirty="0"/>
              <a:t> – autohtoni</a:t>
            </a:r>
          </a:p>
          <a:p>
            <a:r>
              <a:rPr lang="hr-HR" dirty="0" err="1"/>
              <a:t>abuse</a:t>
            </a:r>
            <a:r>
              <a:rPr lang="hr-HR" dirty="0"/>
              <a:t> – zlostavljanje</a:t>
            </a:r>
          </a:p>
          <a:p>
            <a:r>
              <a:rPr lang="hr-HR" dirty="0" err="1"/>
              <a:t>mourning</a:t>
            </a:r>
            <a:r>
              <a:rPr lang="hr-HR" dirty="0"/>
              <a:t> – žalost</a:t>
            </a:r>
          </a:p>
          <a:p>
            <a:r>
              <a:rPr lang="hr-HR" dirty="0" err="1"/>
              <a:t>state-run</a:t>
            </a:r>
            <a:r>
              <a:rPr lang="hr-HR" dirty="0"/>
              <a:t> - državni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2D8157-2385-45BD-9E37-BD2D4FA09C69}"/>
              </a:ext>
            </a:extLst>
          </p:cNvPr>
          <p:cNvSpPr txBox="1"/>
          <p:nvPr/>
        </p:nvSpPr>
        <p:spPr>
          <a:xfrm>
            <a:off x="4527612" y="2760955"/>
            <a:ext cx="31959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6</a:t>
            </a:r>
          </a:p>
          <a:p>
            <a:r>
              <a:rPr lang="hr-HR" i="1" dirty="0">
                <a:solidFill>
                  <a:srgbClr val="FF0000"/>
                </a:solidFill>
              </a:rPr>
              <a:t>8</a:t>
            </a:r>
          </a:p>
          <a:p>
            <a:r>
              <a:rPr lang="hr-HR" i="1" dirty="0">
                <a:solidFill>
                  <a:srgbClr val="FF0000"/>
                </a:solidFill>
              </a:rPr>
              <a:t>4</a:t>
            </a:r>
          </a:p>
          <a:p>
            <a:endParaRPr lang="hr-HR" i="1" dirty="0">
              <a:solidFill>
                <a:srgbClr val="FF0000"/>
              </a:solidFill>
            </a:endParaRPr>
          </a:p>
          <a:p>
            <a:r>
              <a:rPr lang="hr-HR" i="1" dirty="0">
                <a:solidFill>
                  <a:srgbClr val="FF0000"/>
                </a:solidFill>
              </a:rPr>
              <a:t>2</a:t>
            </a:r>
          </a:p>
          <a:p>
            <a:endParaRPr lang="hr-HR" i="1" dirty="0">
              <a:solidFill>
                <a:srgbClr val="FF0000"/>
              </a:solidFill>
            </a:endParaRPr>
          </a:p>
          <a:p>
            <a:r>
              <a:rPr lang="hr-HR" i="1" dirty="0">
                <a:solidFill>
                  <a:srgbClr val="FF0000"/>
                </a:solidFill>
              </a:rPr>
              <a:t>5</a:t>
            </a:r>
          </a:p>
          <a:p>
            <a:r>
              <a:rPr lang="hr-HR" i="1" dirty="0">
                <a:solidFill>
                  <a:srgbClr val="FF0000"/>
                </a:solidFill>
              </a:rPr>
              <a:t>7</a:t>
            </a:r>
          </a:p>
          <a:p>
            <a:r>
              <a:rPr lang="hr-HR" i="1" dirty="0">
                <a:solidFill>
                  <a:srgbClr val="FF0000"/>
                </a:solidFill>
              </a:rPr>
              <a:t>3</a:t>
            </a:r>
          </a:p>
          <a:p>
            <a:r>
              <a:rPr lang="hr-HR" i="1" dirty="0">
                <a:solidFill>
                  <a:srgbClr val="FF0000"/>
                </a:solidFill>
              </a:rPr>
              <a:t>1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161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CD3C71-268D-4D23-A5C4-0AF6190608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3851" y="493975"/>
            <a:ext cx="5166805" cy="2231470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4: </a:t>
            </a:r>
            <a:r>
              <a:rPr lang="hr-HR" dirty="0" err="1"/>
              <a:t>Answer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questions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Odgovori na pitanja.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8EFDE6-2E40-410D-9BC0-D1BB28BB49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7" y="0"/>
            <a:ext cx="5244353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4329A60-6534-491E-B045-4861AFF421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132" y="2182784"/>
            <a:ext cx="5633138" cy="2782516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6256902-F655-4353-9821-5DBFE83248DB}"/>
              </a:ext>
            </a:extLst>
          </p:cNvPr>
          <p:cNvSpPr txBox="1"/>
          <p:nvPr/>
        </p:nvSpPr>
        <p:spPr>
          <a:xfrm>
            <a:off x="6818050" y="2182784"/>
            <a:ext cx="456781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hr-HR" i="1" dirty="0">
                <a:solidFill>
                  <a:srgbClr val="FF0000"/>
                </a:solidFill>
              </a:rPr>
              <a:t>Tko su bili prvi europski naseljenici Australije?</a:t>
            </a:r>
          </a:p>
          <a:p>
            <a:pPr marL="342900" indent="-342900">
              <a:buAutoNum type="arabicPeriod"/>
            </a:pPr>
            <a:r>
              <a:rPr lang="hr-HR" i="1" dirty="0">
                <a:solidFill>
                  <a:srgbClr val="FF0000"/>
                </a:solidFill>
              </a:rPr>
              <a:t>Tko je živio na području Australije prije 1788.?</a:t>
            </a:r>
          </a:p>
          <a:p>
            <a:pPr marL="342900" indent="-342900">
              <a:buAutoNum type="arabicPeriod"/>
            </a:pPr>
            <a:r>
              <a:rPr lang="hr-HR" i="1" dirty="0">
                <a:solidFill>
                  <a:srgbClr val="FF0000"/>
                </a:solidFill>
              </a:rPr>
              <a:t>Jesu li prvi australski doseljenici  bili optuženi za teške zločine?</a:t>
            </a:r>
          </a:p>
          <a:p>
            <a:pPr marL="342900" indent="-342900">
              <a:buAutoNum type="arabicPeriod"/>
            </a:pPr>
            <a:r>
              <a:rPr lang="hr-HR" i="1" dirty="0">
                <a:solidFill>
                  <a:srgbClr val="FF0000"/>
                </a:solidFill>
              </a:rPr>
              <a:t>Zašto autohtono stanovništvo Australije 26. siječnja naziva Danom žaljenja?</a:t>
            </a:r>
          </a:p>
          <a:p>
            <a:pPr marL="342900" indent="-342900">
              <a:buAutoNum type="arabicPeriod"/>
            </a:pPr>
            <a:r>
              <a:rPr lang="hr-HR" i="1" dirty="0">
                <a:solidFill>
                  <a:srgbClr val="FF0000"/>
                </a:solidFill>
              </a:rPr>
              <a:t>Što su vlasti učinile djeci Aboridžina?</a:t>
            </a:r>
          </a:p>
          <a:p>
            <a:pPr marL="342900" indent="-342900">
              <a:buAutoNum type="arabicPeriod"/>
            </a:pPr>
            <a:r>
              <a:rPr lang="hr-HR" i="1" dirty="0">
                <a:solidFill>
                  <a:srgbClr val="FF0000"/>
                </a:solidFill>
              </a:rPr>
              <a:t>Kako se Dan Australije danas slavi?</a:t>
            </a:r>
          </a:p>
          <a:p>
            <a:pPr marL="342900" indent="-342900">
              <a:buAutoNum type="arabicPeriod"/>
            </a:pP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95352C89-0C46-4321-8938-1C88750DC872}"/>
              </a:ext>
            </a:extLst>
          </p:cNvPr>
          <p:cNvSpPr/>
          <p:nvPr/>
        </p:nvSpPr>
        <p:spPr>
          <a:xfrm>
            <a:off x="6178858" y="3781887"/>
            <a:ext cx="639192" cy="22194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646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038A-F10B-479B-B106-5691E84F45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33562" y="339725"/>
            <a:ext cx="5905963" cy="2498725"/>
          </a:xfrm>
        </p:spPr>
        <p:txBody>
          <a:bodyPr>
            <a:normAutofit lnSpcReduction="10000"/>
          </a:bodyPr>
          <a:lstStyle/>
          <a:p>
            <a:r>
              <a:rPr lang="hr-HR" dirty="0" err="1"/>
              <a:t>Task</a:t>
            </a:r>
            <a:r>
              <a:rPr lang="hr-HR" dirty="0"/>
              <a:t> 5: </a:t>
            </a:r>
            <a:r>
              <a:rPr lang="hr-HR" dirty="0" err="1"/>
              <a:t>Which</a:t>
            </a:r>
            <a:r>
              <a:rPr lang="hr-HR" dirty="0"/>
              <a:t> </a:t>
            </a:r>
            <a:r>
              <a:rPr lang="hr-HR" dirty="0" err="1"/>
              <a:t>statements</a:t>
            </a:r>
            <a:r>
              <a:rPr lang="hr-HR" dirty="0"/>
              <a:t> do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dirty="0" err="1"/>
              <a:t>agree</a:t>
            </a:r>
            <a:r>
              <a:rPr lang="hr-HR" dirty="0"/>
              <a:t> </a:t>
            </a:r>
            <a:r>
              <a:rPr lang="hr-HR" dirty="0" err="1"/>
              <a:t>with</a:t>
            </a:r>
            <a:r>
              <a:rPr lang="hr-HR" dirty="0"/>
              <a:t>?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 kojim se izjavama slažeš?</a:t>
            </a:r>
          </a:p>
          <a:p>
            <a:r>
              <a:rPr lang="hr-HR" dirty="0" err="1"/>
              <a:t>Task</a:t>
            </a:r>
            <a:r>
              <a:rPr lang="hr-HR" dirty="0"/>
              <a:t> 6: </a:t>
            </a:r>
            <a:r>
              <a:rPr lang="hr-HR" dirty="0" err="1"/>
              <a:t>Go</a:t>
            </a:r>
            <a:r>
              <a:rPr lang="hr-HR" dirty="0"/>
              <a:t> online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find</a:t>
            </a:r>
            <a:r>
              <a:rPr lang="hr-HR" dirty="0"/>
              <a:t> </a:t>
            </a:r>
            <a:r>
              <a:rPr lang="hr-HR" dirty="0" err="1"/>
              <a:t>out</a:t>
            </a:r>
            <a:r>
              <a:rPr lang="hr-HR" dirty="0"/>
              <a:t> more </a:t>
            </a:r>
            <a:r>
              <a:rPr lang="hr-HR" dirty="0" err="1"/>
              <a:t>about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topics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Task</a:t>
            </a:r>
            <a:r>
              <a:rPr lang="hr-HR" dirty="0"/>
              <a:t> 6.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Saznaj više o temama u 6. zadatku na Internetu.</a:t>
            </a:r>
            <a:endParaRPr lang="hr-H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D4110D4-8D1D-4A2F-A2DB-36E13BAB41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48656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9A96D8C-4713-4ABC-A3D8-EF4B9B8DCD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8986" y="1859199"/>
            <a:ext cx="3776864" cy="3545378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BD9F12E-ADFD-4351-BC72-736C5B3F7897}"/>
              </a:ext>
            </a:extLst>
          </p:cNvPr>
          <p:cNvSpPr txBox="1"/>
          <p:nvPr/>
        </p:nvSpPr>
        <p:spPr>
          <a:xfrm>
            <a:off x="5015882" y="2755843"/>
            <a:ext cx="4545368" cy="230832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hr-HR" i="1" dirty="0">
                <a:solidFill>
                  <a:srgbClr val="FF0000"/>
                </a:solidFill>
              </a:rPr>
              <a:t>Povijest je puna tragičnih događaja koji bi trebali biti zaboravljeni i o kojima se </a:t>
            </a:r>
            <a:r>
              <a:rPr lang="hr-HR" i="1" dirty="0" err="1">
                <a:solidFill>
                  <a:srgbClr val="FF0000"/>
                </a:solidFill>
              </a:rPr>
              <a:t>nebi</a:t>
            </a:r>
            <a:r>
              <a:rPr lang="hr-HR" i="1" dirty="0">
                <a:solidFill>
                  <a:srgbClr val="FF0000"/>
                </a:solidFill>
              </a:rPr>
              <a:t> trebalo razgovarati.</a:t>
            </a:r>
          </a:p>
          <a:p>
            <a:pPr marL="342900" indent="-342900">
              <a:buAutoNum type="arabicPeriod"/>
            </a:pPr>
            <a:r>
              <a:rPr lang="hr-HR" i="1" dirty="0">
                <a:solidFill>
                  <a:srgbClr val="FF0000"/>
                </a:solidFill>
              </a:rPr>
              <a:t>Državni bi se praznici trebali više koncentrirati na društvene probleme nego hranu i parade.</a:t>
            </a:r>
          </a:p>
          <a:p>
            <a:pPr marL="342900" indent="-342900">
              <a:buAutoNum type="arabicPeriod"/>
            </a:pPr>
            <a:r>
              <a:rPr lang="hr-HR" i="1" dirty="0">
                <a:solidFill>
                  <a:srgbClr val="FF0000"/>
                </a:solidFill>
              </a:rPr>
              <a:t>Ljudi bi trebali moći živjeti kako žele, unutar zakona.</a:t>
            </a:r>
            <a:endParaRPr lang="en-US" i="1" dirty="0">
              <a:solidFill>
                <a:srgbClr val="FF00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98E7674-2FDD-4BE5-AE15-3E1845B47B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68794" y="4409625"/>
            <a:ext cx="3078230" cy="1989904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822CCA3-F5F7-4F5B-90BF-7B37783CC4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6566" y="3309813"/>
            <a:ext cx="652329" cy="262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14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48C3F9-D835-418D-862D-5747BA8DFD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72451" y="1035050"/>
            <a:ext cx="3581398" cy="4351338"/>
          </a:xfrm>
        </p:spPr>
        <p:txBody>
          <a:bodyPr/>
          <a:lstStyle/>
          <a:p>
            <a:r>
              <a:rPr lang="hr-HR" dirty="0"/>
              <a:t>Open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workbooks</a:t>
            </a:r>
            <a:r>
              <a:rPr lang="hr-HR" dirty="0"/>
              <a:t>, </a:t>
            </a:r>
            <a:r>
              <a:rPr lang="hr-HR" dirty="0" err="1"/>
              <a:t>page</a:t>
            </a:r>
            <a:r>
              <a:rPr lang="hr-HR" dirty="0"/>
              <a:t> 44 </a:t>
            </a:r>
          </a:p>
          <a:p>
            <a:r>
              <a:rPr lang="hr-HR" dirty="0" err="1"/>
              <a:t>Task</a:t>
            </a:r>
            <a:r>
              <a:rPr lang="hr-HR" dirty="0"/>
              <a:t> 1: </a:t>
            </a:r>
            <a:r>
              <a:rPr lang="hr-HR" dirty="0" err="1"/>
              <a:t>Circle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correct</a:t>
            </a:r>
            <a:r>
              <a:rPr lang="hr-HR" dirty="0"/>
              <a:t> </a:t>
            </a:r>
            <a:r>
              <a:rPr lang="hr-HR" dirty="0" err="1"/>
              <a:t>answer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Zaokruži točan odgovor. 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1C06FDE-A1F4-4A54-BC08-CDD0A17591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0503" y="0"/>
            <a:ext cx="5255222" cy="68704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8ACF776-9396-48C7-8B0E-A28E0923D7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7007" y="1282909"/>
            <a:ext cx="377985" cy="31701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3E70613-FB4C-4FE3-8F63-BB14613512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1928" y="4333133"/>
            <a:ext cx="377985" cy="31701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B2896B0-524A-4ABA-AFF8-EAEC2728B6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9097" y="3922536"/>
            <a:ext cx="377985" cy="31701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E26ECA2-52E5-4DEF-B796-862050544A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9716" y="3490762"/>
            <a:ext cx="377985" cy="31701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95C043F-DF02-4B83-BFF2-AB5C7B0E25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6644" y="3111981"/>
            <a:ext cx="377985" cy="31701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ADE80F9-D61E-47B0-A7A3-4B41776292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2024" y="2724327"/>
            <a:ext cx="377985" cy="31701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D77FDDB-D0B4-4B5E-9261-8DA9A81EC1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6582" y="5535313"/>
            <a:ext cx="377985" cy="31701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27A690C-E284-44BA-8E12-0C35B383E3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2584" y="5980676"/>
            <a:ext cx="377985" cy="31701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F2D0C16-B137-4A36-8C7C-CD39974837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182" y="5111074"/>
            <a:ext cx="377985" cy="31701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2DEE6E4-E06E-4100-A32A-E235C048E4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6643" y="4716816"/>
            <a:ext cx="377985" cy="317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395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1240084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680364"/>
            <a:ext cx="11824416" cy="1905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r-H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Otvori sljedeću poveznicu, te odaberi </a:t>
            </a:r>
            <a:r>
              <a:rPr lang="hr-HR" sz="2000" b="1" dirty="0">
                <a:solidFill>
                  <a:prstClr val="black"/>
                </a:solidFill>
                <a:latin typeface="Calibri" panose="020F0502020204030204"/>
              </a:rPr>
              <a:t>PLAY AND LEARN</a:t>
            </a:r>
            <a:r>
              <a:rPr kumimoji="0" lang="hr-H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!</a:t>
            </a:r>
          </a:p>
          <a:p>
            <a:pPr marL="0" lvl="0" indent="0" algn="ctr">
              <a:buNone/>
              <a:defRPr/>
            </a:pPr>
            <a:r>
              <a:rPr lang="hr-HR" sz="2000" dirty="0">
                <a:solidFill>
                  <a:prstClr val="black"/>
                </a:solidFill>
                <a:hlinkClick r:id="rId4"/>
              </a:rPr>
              <a:t>https://wordwall.net/play/19138/204/671</a:t>
            </a:r>
            <a:endParaRPr lang="hr-HR" sz="2000" dirty="0">
              <a:solidFill>
                <a:prstClr val="black"/>
              </a:solidFill>
            </a:endParaRPr>
          </a:p>
          <a:p>
            <a:pPr marL="0" lvl="0" indent="0" algn="ctr">
              <a:buNone/>
              <a:defRPr/>
            </a:pPr>
            <a:endParaRPr lang="hr-HR" sz="2000" dirty="0">
              <a:solidFill>
                <a:prstClr val="black"/>
              </a:solidFill>
            </a:endParaRPr>
          </a:p>
          <a:p>
            <a:pPr marL="0" lvl="0" indent="0" algn="ctr">
              <a:buNone/>
              <a:defRPr/>
            </a:pPr>
            <a:endParaRPr lang="hr-HR" sz="2000" dirty="0">
              <a:solidFill>
                <a:prstClr val="black"/>
              </a:solidFill>
            </a:endParaRPr>
          </a:p>
          <a:p>
            <a:pPr marL="0" lvl="0" indent="0" algn="ctr">
              <a:buNone/>
              <a:defRPr/>
            </a:pPr>
            <a:endParaRPr kumimoji="0" lang="hr-H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hr-HR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894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1270</TotalTime>
  <Words>353</Words>
  <Application>Microsoft Office PowerPoint</Application>
  <PresentationFormat>Widescreen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Tema sustava Office</vt:lpstr>
      <vt:lpstr>Unit 2: Culture spot 2  Happy Australia Day!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ZVONKA IVKOVIĆ</dc:creator>
  <cp:lastModifiedBy>ZVONKA IVKOVIĆ</cp:lastModifiedBy>
  <cp:revision>120</cp:revision>
  <dcterms:created xsi:type="dcterms:W3CDTF">2021-09-01T06:25:32Z</dcterms:created>
  <dcterms:modified xsi:type="dcterms:W3CDTF">2021-11-07T10:49:45Z</dcterms:modified>
</cp:coreProperties>
</file>